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0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9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80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8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86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34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0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5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91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0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1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6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F4C7-B861-FE47-9358-9D8AC6FD261D}" type="datetimeFigureOut">
              <a:rPr lang="en-US" smtClean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5A10071-1A07-E542-A478-E8277F9B79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30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D4F4C2-2EA9-F845-89A4-26B2D14F9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51412" t="2798" b="45349"/>
          <a:stretch/>
        </p:blipFill>
        <p:spPr>
          <a:xfrm>
            <a:off x="-1197739" y="1474482"/>
            <a:ext cx="13935507" cy="7993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E7B40-B7FA-D741-AD61-C8AACBB69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414" y="1628919"/>
            <a:ext cx="10363200" cy="1571584"/>
          </a:xfrm>
        </p:spPr>
        <p:txBody>
          <a:bodyPr>
            <a:noAutofit/>
          </a:bodyPr>
          <a:lstStyle/>
          <a:p>
            <a:r>
              <a:rPr lang="en-US" sz="4400" dirty="0"/>
              <a:t>Analysis of Graduation Rate Predictors in CPS High Schools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4E5CA-906D-4340-AE23-0E471396D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219" y="4814333"/>
            <a:ext cx="2471118" cy="1314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CABE8-DA65-F048-B615-D450EAB90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8" y="194325"/>
            <a:ext cx="1571583" cy="157158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291242-D57A-034E-9232-FBF9CB91CF31}"/>
              </a:ext>
            </a:extLst>
          </p:cNvPr>
          <p:cNvSpPr txBox="1"/>
          <p:nvPr/>
        </p:nvSpPr>
        <p:spPr>
          <a:xfrm>
            <a:off x="7472675" y="3649273"/>
            <a:ext cx="3671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Max Barry</a:t>
            </a:r>
          </a:p>
          <a:p>
            <a:r>
              <a:rPr lang="en-US" sz="3200" dirty="0"/>
              <a:t>Jan. 25th, 2019</a:t>
            </a:r>
            <a:endParaRPr 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404111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02A1-74B5-2C4D-9F32-2D25A4E3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942A9-E609-3240-9207-DBF773208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1447" y="292296"/>
            <a:ext cx="6273407" cy="6273407"/>
          </a:xfrm>
        </p:spPr>
      </p:pic>
    </p:spTree>
    <p:extLst>
      <p:ext uri="{BB962C8B-B14F-4D97-AF65-F5344CB8AC3E}">
        <p14:creationId xmlns:p14="http://schemas.microsoft.com/office/powerpoint/2010/main" val="316327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9D08-715E-D34E-B8A3-71B4CEA4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33123"/>
            <a:ext cx="9603275" cy="1049235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004B9-1EBD-DA45-9D13-B44FBD80F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2635" y="1944686"/>
            <a:ext cx="6206729" cy="4137819"/>
          </a:xfrm>
        </p:spPr>
      </p:pic>
    </p:spTree>
    <p:extLst>
      <p:ext uri="{BB962C8B-B14F-4D97-AF65-F5344CB8AC3E}">
        <p14:creationId xmlns:p14="http://schemas.microsoft.com/office/powerpoint/2010/main" val="332800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55DA23-33B1-5F42-B95F-38E48F547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49" b="5607"/>
          <a:stretch/>
        </p:blipFill>
        <p:spPr>
          <a:xfrm>
            <a:off x="5702322" y="195801"/>
            <a:ext cx="5787199" cy="5898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7E483-962B-4F40-90C4-B194E64C5639}"/>
              </a:ext>
            </a:extLst>
          </p:cNvPr>
          <p:cNvSpPr txBox="1"/>
          <p:nvPr/>
        </p:nvSpPr>
        <p:spPr>
          <a:xfrm>
            <a:off x="5931308" y="2131564"/>
            <a:ext cx="4405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Experience with Chicago Education Organizations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2AACF-2A0F-BC46-B33A-16470E2C26F3}"/>
              </a:ext>
            </a:extLst>
          </p:cNvPr>
          <p:cNvSpPr txBox="1"/>
          <p:nvPr/>
        </p:nvSpPr>
        <p:spPr>
          <a:xfrm>
            <a:off x="1467998" y="2131306"/>
            <a:ext cx="38278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Chicago Born, Bred, </a:t>
            </a:r>
          </a:p>
          <a:p>
            <a:r>
              <a:rPr lang="en-US" sz="3200" dirty="0"/>
              <a:t>and Educated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9625A-A329-E746-B335-6B081A682E69}"/>
              </a:ext>
            </a:extLst>
          </p:cNvPr>
          <p:cNvSpPr txBox="1"/>
          <p:nvPr/>
        </p:nvSpPr>
        <p:spPr>
          <a:xfrm>
            <a:off x="1427097" y="753516"/>
            <a:ext cx="545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Motivation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58DA8-A216-BD4F-8BFD-F1441EC98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08" y="3052101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EBDCB-291B-194D-9533-DD3472410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66" y="3273651"/>
            <a:ext cx="1622300" cy="1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CF6BAA-CDDF-044F-A5AA-1D8799BF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658" y="4539025"/>
            <a:ext cx="1338613" cy="13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C886-AA84-8244-87C1-36308F4D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54" y="804519"/>
            <a:ext cx="9603275" cy="1049235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7AF06-2A85-5B45-B4ED-3FC05683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096645"/>
            <a:ext cx="10515600" cy="2389188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After isolating strong predictors of graduation rates in CPS high schools, educators and educational administrators will be able to improve the quality of Chicago public education.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96B05-F4B7-644C-9869-05D700DDC976}"/>
              </a:ext>
            </a:extLst>
          </p:cNvPr>
          <p:cNvSpPr txBox="1"/>
          <p:nvPr/>
        </p:nvSpPr>
        <p:spPr>
          <a:xfrm>
            <a:off x="1294363" y="4190115"/>
            <a:ext cx="9603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strong public education system is a structural pillar of a healthy society.</a:t>
            </a:r>
          </a:p>
        </p:txBody>
      </p:sp>
    </p:spTree>
    <p:extLst>
      <p:ext uri="{BB962C8B-B14F-4D97-AF65-F5344CB8AC3E}">
        <p14:creationId xmlns:p14="http://schemas.microsoft.com/office/powerpoint/2010/main" val="210582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BA37-EA60-8D48-AF56-30811188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75985"/>
            <a:ext cx="9603275" cy="1049235"/>
          </a:xfrm>
        </p:spPr>
        <p:txBody>
          <a:bodyPr/>
          <a:lstStyle/>
          <a:p>
            <a:r>
              <a:rPr lang="en-US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AC92F-866F-8543-833B-FA0A4B43C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29" y="1853754"/>
            <a:ext cx="11425917" cy="4351338"/>
          </a:xfrm>
        </p:spPr>
        <p:txBody>
          <a:bodyPr>
            <a:normAutofit fontScale="92500" lnSpcReduction="10000"/>
          </a:bodyPr>
          <a:lstStyle/>
          <a:p>
            <a:pPr lvl="2"/>
            <a:r>
              <a:rPr lang="en-US" sz="2600" dirty="0"/>
              <a:t>118 high schools</a:t>
            </a:r>
          </a:p>
          <a:p>
            <a:pPr lvl="2"/>
            <a:r>
              <a:rPr lang="en-US" sz="2600" dirty="0"/>
              <a:t>2 years: 2016-17, 2017-18</a:t>
            </a:r>
          </a:p>
          <a:p>
            <a:pPr lvl="2"/>
            <a:r>
              <a:rPr lang="en-US" sz="2600" dirty="0"/>
              <a:t>29 features from the reports</a:t>
            </a:r>
          </a:p>
          <a:p>
            <a:pPr lvl="2"/>
            <a:r>
              <a:rPr lang="en-US" sz="2600" dirty="0"/>
              <a:t>Transformed data:</a:t>
            </a:r>
          </a:p>
          <a:p>
            <a:pPr lvl="3"/>
            <a:r>
              <a:rPr lang="en-US" sz="2600" dirty="0"/>
              <a:t>gender of admin,</a:t>
            </a:r>
            <a:br>
              <a:rPr lang="en-US" sz="2600" dirty="0"/>
            </a:br>
            <a:r>
              <a:rPr lang="en-US" sz="2600" dirty="0"/>
              <a:t> language count,  grade count</a:t>
            </a:r>
          </a:p>
          <a:p>
            <a:pPr lvl="2"/>
            <a:r>
              <a:rPr lang="en-US" sz="2600" dirty="0"/>
              <a:t>Data Source: Chicago City Data Portal</a:t>
            </a:r>
            <a:br>
              <a:rPr lang="en-US" sz="2600" dirty="0"/>
            </a:br>
            <a:r>
              <a:rPr lang="en-US" sz="2600" dirty="0"/>
              <a:t>school progress reports</a:t>
            </a:r>
          </a:p>
          <a:p>
            <a:pPr lvl="2"/>
            <a:r>
              <a:rPr lang="en-US" sz="2600" dirty="0"/>
              <a:t>Income stats from zip census.gov</a:t>
            </a:r>
          </a:p>
          <a:p>
            <a:pPr lvl="2"/>
            <a:endParaRPr lang="en-US" sz="2800" dirty="0"/>
          </a:p>
          <a:p>
            <a:pPr lvl="2"/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1415379-6121-324C-A19E-EEFD50FF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3611" y="2125220"/>
            <a:ext cx="4521993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8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64CC-5B19-4846-82FB-F596AD0B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41490"/>
            <a:ext cx="9603275" cy="1049235"/>
          </a:xfrm>
        </p:spPr>
        <p:txBody>
          <a:bodyPr/>
          <a:lstStyle/>
          <a:p>
            <a:r>
              <a:rPr lang="en-US" b="1" dirty="0"/>
              <a:t>Technical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F3A4A-9300-9E4F-9ADC-FB83C202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90724"/>
            <a:ext cx="8206771" cy="392578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Linear regression</a:t>
            </a:r>
          </a:p>
          <a:p>
            <a:r>
              <a:rPr lang="en-US" sz="3200" dirty="0"/>
              <a:t>LASSO </a:t>
            </a:r>
          </a:p>
          <a:p>
            <a:r>
              <a:rPr lang="en-US" sz="3200" dirty="0"/>
              <a:t>KFold validation</a:t>
            </a:r>
          </a:p>
          <a:p>
            <a:r>
              <a:rPr lang="en-US" sz="3200" dirty="0"/>
              <a:t>r-squared &amp; root mean squared</a:t>
            </a:r>
          </a:p>
          <a:p>
            <a:r>
              <a:rPr lang="en-US" sz="3200" dirty="0"/>
              <a:t>LARS</a:t>
            </a:r>
          </a:p>
          <a:p>
            <a:r>
              <a:rPr lang="en-US" sz="3200" dirty="0"/>
              <a:t>Reflected and log transformed graduation rates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9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4EAAF7-884F-6B4D-902F-D89C5C4E6C30}"/>
              </a:ext>
            </a:extLst>
          </p:cNvPr>
          <p:cNvSpPr txBox="1"/>
          <p:nvPr/>
        </p:nvSpPr>
        <p:spPr>
          <a:xfrm>
            <a:off x="1425482" y="1909846"/>
            <a:ext cx="478631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Classroom Languages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Total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Dress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Purple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Charter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Fully Accessible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Ethnicity Not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Green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Hawaiian Pacific Islander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Red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A76917F-85C9-6B49-91F5-FE5A6CC65419}"/>
              </a:ext>
            </a:extLst>
          </p:cNvPr>
          <p:cNvSpPr/>
          <p:nvPr/>
        </p:nvSpPr>
        <p:spPr>
          <a:xfrm rot="16200000">
            <a:off x="8821268" y="4766221"/>
            <a:ext cx="584774" cy="1984741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83207-F507-FB48-8495-2CA82759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82" y="865410"/>
            <a:ext cx="2606861" cy="554741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C45A8-3C46-EF4A-8C18-857FA289DF1C}"/>
              </a:ext>
            </a:extLst>
          </p:cNvPr>
          <p:cNvSpPr txBox="1"/>
          <p:nvPr/>
        </p:nvSpPr>
        <p:spPr>
          <a:xfrm>
            <a:off x="2057399" y="5030429"/>
            <a:ext cx="1828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Higher</a:t>
            </a:r>
            <a:endParaRPr lang="en-US" sz="3200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5226BD9D-9D7B-8348-BD11-93152406C73F}"/>
              </a:ext>
            </a:extLst>
          </p:cNvPr>
          <p:cNvSpPr/>
          <p:nvPr/>
        </p:nvSpPr>
        <p:spPr>
          <a:xfrm rot="5400000">
            <a:off x="2436526" y="4766221"/>
            <a:ext cx="584774" cy="198474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9A65F-1D7D-EF4F-9EA0-620A06AD81B5}"/>
              </a:ext>
            </a:extLst>
          </p:cNvPr>
          <p:cNvSpPr txBox="1"/>
          <p:nvPr/>
        </p:nvSpPr>
        <p:spPr>
          <a:xfrm>
            <a:off x="8470717" y="5030429"/>
            <a:ext cx="1285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5BB4F-4F95-1743-8C69-848A3E1A30D8}"/>
              </a:ext>
            </a:extLst>
          </p:cNvPr>
          <p:cNvSpPr txBox="1"/>
          <p:nvPr/>
        </p:nvSpPr>
        <p:spPr>
          <a:xfrm>
            <a:off x="7712869" y="2151727"/>
            <a:ext cx="47863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Special ed. S.C.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African American S.C.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Low income S.C.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Grades offered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Eng. Lang. learners S.C.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Hispanic S.C.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Blue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CB4F1-7A52-B645-9C95-BB4D00FCE59B}"/>
              </a:ext>
            </a:extLst>
          </p:cNvPr>
          <p:cNvSpPr txBox="1"/>
          <p:nvPr/>
        </p:nvSpPr>
        <p:spPr>
          <a:xfrm>
            <a:off x="4681538" y="5112826"/>
            <a:ext cx="2828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Graduation Rate</a:t>
            </a:r>
          </a:p>
        </p:txBody>
      </p:sp>
    </p:spTree>
    <p:extLst>
      <p:ext uri="{BB962C8B-B14F-4D97-AF65-F5344CB8AC3E}">
        <p14:creationId xmlns:p14="http://schemas.microsoft.com/office/powerpoint/2010/main" val="192878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4" grpId="0"/>
      <p:bldP spid="6" grpId="0" animBg="1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E7264D6-25DE-2346-AB37-C2C8B07BB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658" y="443785"/>
            <a:ext cx="5648324" cy="376554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2E4EAE-ABB0-D44E-9F02-ECE409EA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29" y="974308"/>
            <a:ext cx="2600327" cy="657736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21D8BE-32B2-4B42-9F17-0F0186F6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4" y="1512439"/>
            <a:ext cx="5339954" cy="25460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3200" dirty="0"/>
              <a:t>Validation r-squared: .429</a:t>
            </a:r>
          </a:p>
          <a:p>
            <a:pPr lvl="1"/>
            <a:r>
              <a:rPr lang="en-US" sz="3200" dirty="0"/>
              <a:t>Train r-squared: .605</a:t>
            </a:r>
          </a:p>
          <a:p>
            <a:pPr lvl="1"/>
            <a:r>
              <a:rPr lang="en-US" sz="3200" dirty="0"/>
              <a:t>RMSE: 17.765</a:t>
            </a:r>
          </a:p>
          <a:p>
            <a:pPr lvl="1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C85EE-C0E5-A84A-9DA3-3C01DF99CF28}"/>
              </a:ext>
            </a:extLst>
          </p:cNvPr>
          <p:cNvSpPr txBox="1"/>
          <p:nvPr/>
        </p:nvSpPr>
        <p:spPr>
          <a:xfrm>
            <a:off x="1532334" y="4659889"/>
            <a:ext cx="2193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Students: 800</a:t>
            </a:r>
          </a:p>
          <a:p>
            <a:r>
              <a:rPr lang="en-US" dirty="0"/>
              <a:t>Fully Accessible: Y</a:t>
            </a:r>
          </a:p>
          <a:p>
            <a:r>
              <a:rPr lang="en-US"/>
              <a:t>`. </a:t>
            </a:r>
            <a:r>
              <a:rPr lang="en-US" dirty="0"/>
              <a:t>Am. Perc: .1</a:t>
            </a:r>
          </a:p>
          <a:p>
            <a:r>
              <a:rPr lang="en-US" dirty="0"/>
              <a:t>ELL: ..05</a:t>
            </a:r>
          </a:p>
          <a:p>
            <a:r>
              <a:rPr lang="en-US" dirty="0"/>
              <a:t>Hispanic: .25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5F2E0-C212-CB48-B593-9E0DB35F91AA}"/>
              </a:ext>
            </a:extLst>
          </p:cNvPr>
          <p:cNvSpPr txBox="1"/>
          <p:nvPr/>
        </p:nvSpPr>
        <p:spPr>
          <a:xfrm>
            <a:off x="3780839" y="4662053"/>
            <a:ext cx="3343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Inc.:  .4</a:t>
            </a:r>
          </a:p>
          <a:p>
            <a:r>
              <a:rPr lang="en-US" dirty="0"/>
              <a:t>Special Ed:  .1</a:t>
            </a:r>
          </a:p>
          <a:p>
            <a:r>
              <a:rPr lang="en-US" dirty="0"/>
              <a:t>Classroom Languages:  3</a:t>
            </a:r>
          </a:p>
          <a:p>
            <a:r>
              <a:rPr lang="en-US" dirty="0"/>
              <a:t>On the Blue line, dress code, </a:t>
            </a:r>
          </a:p>
          <a:p>
            <a:r>
              <a:rPr lang="en-US" dirty="0"/>
              <a:t>4 grades offered, not Charter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97FD9-5F55-8F4C-BBA2-63BDDA97F125}"/>
              </a:ext>
            </a:extLst>
          </p:cNvPr>
          <p:cNvSpPr txBox="1"/>
          <p:nvPr/>
        </p:nvSpPr>
        <p:spPr>
          <a:xfrm>
            <a:off x="1532334" y="4058477"/>
            <a:ext cx="367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Imaginary School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338A3-3D8A-844E-A9E4-C307A29619F7}"/>
              </a:ext>
            </a:extLst>
          </p:cNvPr>
          <p:cNvSpPr txBox="1"/>
          <p:nvPr/>
        </p:nvSpPr>
        <p:spPr>
          <a:xfrm>
            <a:off x="7179485" y="4643252"/>
            <a:ext cx="5312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Predicted </a:t>
            </a:r>
            <a:br>
              <a:rPr lang="en-US" sz="3200" dirty="0"/>
            </a:br>
            <a:r>
              <a:rPr lang="en-US" sz="3200" dirty="0"/>
              <a:t>Graduation Rate:</a:t>
            </a:r>
          </a:p>
          <a:p>
            <a:r>
              <a:rPr lang="en-US" sz="3200" dirty="0">
                <a:solidFill>
                  <a:srgbClr val="00B050"/>
                </a:solidFill>
              </a:rPr>
              <a:t>			91.6 %</a:t>
            </a:r>
          </a:p>
        </p:txBody>
      </p:sp>
    </p:spTree>
    <p:extLst>
      <p:ext uri="{BB962C8B-B14F-4D97-AF65-F5344CB8AC3E}">
        <p14:creationId xmlns:p14="http://schemas.microsoft.com/office/powerpoint/2010/main" val="20396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F04C-3F15-DE42-BF82-FDCA44B4C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7409"/>
            <a:ext cx="9603275" cy="609944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67607-ADE5-5D41-8E57-DFBBD9618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66653"/>
            <a:ext cx="11054853" cy="26338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Populations</a:t>
            </a:r>
          </a:p>
          <a:p>
            <a:pPr lvl="1"/>
            <a:r>
              <a:rPr lang="en-US" sz="2400" dirty="0"/>
              <a:t>Specific racial and income distributions have large effect on graduation rate. </a:t>
            </a:r>
          </a:p>
          <a:p>
            <a:pPr lvl="1"/>
            <a:r>
              <a:rPr lang="en-US" sz="2400" dirty="0"/>
              <a:t>Larger student body has a positive effect, but more grades offered has a negative effect.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1B429-3F34-7B47-8443-2EC4ACF25A0C}"/>
              </a:ext>
            </a:extLst>
          </p:cNvPr>
          <p:cNvSpPr txBox="1"/>
          <p:nvPr/>
        </p:nvSpPr>
        <p:spPr>
          <a:xfrm>
            <a:off x="1451579" y="3686175"/>
            <a:ext cx="92888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Administrative decisions have a positive impact: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full accessibility, dress code, languages offered.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but administrator gender cannot be shown to have impact.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CD874-DA83-BE44-9A8B-881232A2D38F}"/>
              </a:ext>
            </a:extLst>
          </p:cNvPr>
          <p:cNvSpPr txBox="1"/>
          <p:nvPr/>
        </p:nvSpPr>
        <p:spPr>
          <a:xfrm>
            <a:off x="1451579" y="4929188"/>
            <a:ext cx="980697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Nondeterminate indicators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Mean income by zip, general accessibility,  Asian and white demographics, and accessibility to Brown, Orange, Pink 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82E4-DC12-564D-886A-5AF7BCE8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1090712"/>
            <a:ext cx="9603275" cy="1049235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8E9DE-3968-8E4F-8E87-2A583D1E3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937" y="2007741"/>
            <a:ext cx="3990975" cy="1921321"/>
          </a:xfrm>
        </p:spPr>
        <p:txBody>
          <a:bodyPr>
            <a:normAutofit/>
          </a:bodyPr>
          <a:lstStyle/>
          <a:p>
            <a:r>
              <a:rPr lang="en-US" sz="3200" dirty="0"/>
              <a:t>Expanded data set:</a:t>
            </a:r>
          </a:p>
          <a:p>
            <a:pPr lvl="1"/>
            <a:r>
              <a:rPr lang="en-US" sz="2400" dirty="0"/>
              <a:t>Further into the past</a:t>
            </a:r>
          </a:p>
          <a:p>
            <a:pPr lvl="1"/>
            <a:r>
              <a:rPr lang="en-US" sz="2400" dirty="0"/>
              <a:t>Private schools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B9CCD-8F86-0A41-BD9E-EEC6B5B017DC}"/>
              </a:ext>
            </a:extLst>
          </p:cNvPr>
          <p:cNvSpPr txBox="1"/>
          <p:nvPr/>
        </p:nvSpPr>
        <p:spPr>
          <a:xfrm>
            <a:off x="1404937" y="3703787"/>
            <a:ext cx="36290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Comparisons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Suburbia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Other large cities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Other countries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CBE48-6696-1C48-8C18-77175423E2EA}"/>
              </a:ext>
            </a:extLst>
          </p:cNvPr>
          <p:cNvSpPr txBox="1"/>
          <p:nvPr/>
        </p:nvSpPr>
        <p:spPr>
          <a:xfrm>
            <a:off x="5874236" y="2139947"/>
            <a:ext cx="51339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Additional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After school programs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Arts programs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Proximity to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Subject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Student/teacher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School day/after school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{0C2F4745-3A94-564C-BD73-E738CD05A378}tf10001119</Template>
  <TotalTime>1195</TotalTime>
  <Words>367</Words>
  <Application>Microsoft Macintosh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Gill Sans MT</vt:lpstr>
      <vt:lpstr>Gallery</vt:lpstr>
      <vt:lpstr>Analysis of Graduation Rate Predictors in CPS High Schools</vt:lpstr>
      <vt:lpstr>PowerPoint Presentation</vt:lpstr>
      <vt:lpstr>Motivation</vt:lpstr>
      <vt:lpstr>Data</vt:lpstr>
      <vt:lpstr>Technical Methodology</vt:lpstr>
      <vt:lpstr>Results</vt:lpstr>
      <vt:lpstr>Results</vt:lpstr>
      <vt:lpstr>Conclusions</vt:lpstr>
      <vt:lpstr>Future Work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</dc:title>
  <dc:creator>John Barry</dc:creator>
  <cp:lastModifiedBy>John Barry</cp:lastModifiedBy>
  <cp:revision>37</cp:revision>
  <dcterms:created xsi:type="dcterms:W3CDTF">2019-01-24T18:59:13Z</dcterms:created>
  <dcterms:modified xsi:type="dcterms:W3CDTF">2019-01-25T14:55:07Z</dcterms:modified>
</cp:coreProperties>
</file>